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5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60"/>
  </p:normalViewPr>
  <p:slideViewPr>
    <p:cSldViewPr>
      <p:cViewPr>
        <p:scale>
          <a:sx n="107" d="100"/>
          <a:sy n="107" d="100"/>
        </p:scale>
        <p:origin x="-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D5E4D1B-4BAC-4502-9EC1-98E2BAC4A844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3E90EA3-A1E6-4AC3-AD16-59ADCF5026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4D1B-4BAC-4502-9EC1-98E2BAC4A844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0EA3-A1E6-4AC3-AD16-59ADCF5026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4D1B-4BAC-4502-9EC1-98E2BAC4A844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0EA3-A1E6-4AC3-AD16-59ADCF5026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4D1B-4BAC-4502-9EC1-98E2BAC4A844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0EA3-A1E6-4AC3-AD16-59ADCF5026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D5E4D1B-4BAC-4502-9EC1-98E2BAC4A844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3E90EA3-A1E6-4AC3-AD16-59ADCF5026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4D1B-4BAC-4502-9EC1-98E2BAC4A844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0EA3-A1E6-4AC3-AD16-59ADCF5026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4D1B-4BAC-4502-9EC1-98E2BAC4A844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0EA3-A1E6-4AC3-AD16-59ADCF5026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4D1B-4BAC-4502-9EC1-98E2BAC4A844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0EA3-A1E6-4AC3-AD16-59ADCF5026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4D1B-4BAC-4502-9EC1-98E2BAC4A844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0EA3-A1E6-4AC3-AD16-59ADCF5026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4D1B-4BAC-4502-9EC1-98E2BAC4A844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0EA3-A1E6-4AC3-AD16-59ADCF5026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4D1B-4BAC-4502-9EC1-98E2BAC4A844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0EA3-A1E6-4AC3-AD16-59ADCF5026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D5E4D1B-4BAC-4502-9EC1-98E2BAC4A844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3E90EA3-A1E6-4AC3-AD16-59ADCF5026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3645024"/>
            <a:ext cx="6858000" cy="129614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Метод </a:t>
            </a:r>
            <a:r>
              <a:rPr lang="uk-UA" b="1" dirty="0" smtClean="0"/>
              <a:t>залучення компаній для підтримки студентських інновацій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1600" dirty="0" smtClean="0"/>
              <a:t>Company </a:t>
            </a:r>
            <a:r>
              <a:rPr lang="en-US" sz="1600" dirty="0"/>
              <a:t>network for supporting students innovation</a:t>
            </a:r>
            <a:r>
              <a:rPr lang="uk-UA" sz="1800" dirty="0"/>
              <a:t/>
            </a:r>
            <a:br>
              <a:rPr lang="uk-UA" sz="1800" dirty="0"/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5013176"/>
            <a:ext cx="6858000" cy="720080"/>
          </a:xfrm>
        </p:spPr>
        <p:txBody>
          <a:bodyPr>
            <a:noAutofit/>
          </a:bodyPr>
          <a:lstStyle/>
          <a:p>
            <a:r>
              <a:rPr lang="en-US" sz="1400" dirty="0" smtClean="0"/>
              <a:t>Providing </a:t>
            </a:r>
            <a:r>
              <a:rPr lang="en-US" sz="1400" dirty="0"/>
              <a:t>a detailed methodology for involving </a:t>
            </a:r>
            <a:r>
              <a:rPr lang="en-US" sz="1400" dirty="0" smtClean="0"/>
              <a:t>companies (</a:t>
            </a:r>
            <a:r>
              <a:rPr lang="en-US" sz="1400" dirty="0"/>
              <a:t>associations of companies) as a support network for </a:t>
            </a:r>
            <a:r>
              <a:rPr lang="en-US" sz="1400" dirty="0" smtClean="0"/>
              <a:t>support student/company/university </a:t>
            </a:r>
            <a:r>
              <a:rPr lang="en-US" sz="1400" dirty="0"/>
              <a:t>contacts for good innovation and </a:t>
            </a:r>
            <a:r>
              <a:rPr lang="en-US" sz="1400" dirty="0" smtClean="0"/>
              <a:t>increased entrepreneurial potential</a:t>
            </a:r>
            <a:endParaRPr lang="ru-RU" sz="1400" dirty="0"/>
          </a:p>
        </p:txBody>
      </p:sp>
      <p:pic>
        <p:nvPicPr>
          <p:cNvPr id="4" name="Рисунок 3" descr="tempu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76792"/>
            <a:ext cx="3057234" cy="1080000"/>
          </a:xfrm>
          <a:prstGeom prst="rect">
            <a:avLst/>
          </a:prstGeom>
        </p:spPr>
      </p:pic>
      <p:pic>
        <p:nvPicPr>
          <p:cNvPr id="5" name="Рисунок 4" descr="full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-27384"/>
            <a:ext cx="2806362" cy="18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78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3376974" y="2924944"/>
            <a:ext cx="2592288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311860" y="3068960"/>
            <a:ext cx="2592288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1230681"/>
            <a:ext cx="4968552" cy="50786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Що таке метод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1340768"/>
            <a:ext cx="381642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u="sng" dirty="0" smtClean="0"/>
              <a:t>Математичний </a:t>
            </a:r>
            <a:r>
              <a:rPr lang="uk-UA" b="1" u="sng" dirty="0"/>
              <a:t>а</a:t>
            </a:r>
            <a:r>
              <a:rPr lang="uk-UA" b="1" u="sng" dirty="0" smtClean="0"/>
              <a:t>парат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/>
              <a:t>з</a:t>
            </a:r>
            <a:r>
              <a:rPr lang="uk-UA" dirty="0" smtClean="0"/>
              <a:t>агальні визначення </a:t>
            </a:r>
            <a:r>
              <a:rPr lang="uk-UA" dirty="0"/>
              <a:t>та </a:t>
            </a:r>
            <a:r>
              <a:rPr lang="uk-UA" dirty="0" smtClean="0"/>
              <a:t>поняття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/>
              <a:t>з</a:t>
            </a:r>
            <a:r>
              <a:rPr lang="uk-UA" dirty="0" smtClean="0"/>
              <a:t>агальні закономірності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загальні моделі</a:t>
            </a:r>
          </a:p>
          <a:p>
            <a:pPr algn="ctr"/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646270" y="3068960"/>
            <a:ext cx="2592288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376974" y="3284984"/>
            <a:ext cx="2592288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034202" y="3501008"/>
            <a:ext cx="2592288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995936" y="4005064"/>
            <a:ext cx="1234510" cy="18722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682761" y="358533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u="sng" dirty="0" smtClean="0">
                <a:solidFill>
                  <a:schemeClr val="bg1"/>
                </a:solidFill>
              </a:rPr>
              <a:t>Методика</a:t>
            </a:r>
            <a:endParaRPr lang="ru-RU" b="1" u="sng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839839" y="4149080"/>
            <a:ext cx="1234510" cy="18722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635896" y="4293096"/>
            <a:ext cx="1234510" cy="18722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779912" y="4301235"/>
            <a:ext cx="10268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>
                <a:solidFill>
                  <a:schemeClr val="accent1">
                    <a:lumMod val="75000"/>
                  </a:schemeClr>
                </a:solidFill>
              </a:rPr>
              <a:t>Алгоритм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92079" y="3501008"/>
            <a:ext cx="373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26490" y="3284076"/>
            <a:ext cx="373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40152" y="3059668"/>
            <a:ext cx="373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…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33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Аналіз звіту </a:t>
            </a:r>
            <a:r>
              <a:rPr lang="en-US" dirty="0" smtClean="0"/>
              <a:t>WP3 </a:t>
            </a:r>
            <a:r>
              <a:rPr lang="uk-UA" dirty="0" smtClean="0"/>
              <a:t>та визначення ролей, які може виконувати </a:t>
            </a:r>
            <a:r>
              <a:rPr lang="en-US" dirty="0" smtClean="0"/>
              <a:t>IT-</a:t>
            </a:r>
            <a:r>
              <a:rPr lang="uk-UA" dirty="0" smtClean="0"/>
              <a:t>компанія (ІТК)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1196752"/>
            <a:ext cx="4248472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u="sng" dirty="0" smtClean="0"/>
              <a:t>Мат. апарат</a:t>
            </a:r>
            <a:endParaRPr lang="uk-UA" b="1" dirty="0"/>
          </a:p>
          <a:p>
            <a:pPr marL="285750" indent="-285750">
              <a:buFont typeface="Arial" pitchFamily="34" charset="0"/>
              <a:buChar char="•"/>
            </a:pPr>
            <a:r>
              <a:rPr lang="uk-UA" sz="1600" b="1" dirty="0" smtClean="0"/>
              <a:t>Визначення: </a:t>
            </a:r>
            <a:r>
              <a:rPr lang="uk-UA" sz="1400" b="1" dirty="0" smtClean="0"/>
              <a:t>Університет, Інноваційна 		             структура, </a:t>
            </a:r>
            <a:r>
              <a:rPr lang="en-US" sz="1400" b="1" dirty="0" smtClean="0"/>
              <a:t>IT-</a:t>
            </a:r>
            <a:r>
              <a:rPr lang="uk-UA" sz="1400" b="1" dirty="0" smtClean="0"/>
              <a:t>компанія,    		             інноваційна діяльність, 		             підприємницька діяльність тощо.</a:t>
            </a:r>
            <a:endParaRPr lang="uk-UA" sz="1400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uk-UA" sz="1600" b="1" dirty="0"/>
              <a:t>З</a:t>
            </a:r>
            <a:r>
              <a:rPr lang="uk-UA" sz="1600" b="1" dirty="0" smtClean="0"/>
              <a:t>акономірності: </a:t>
            </a:r>
            <a:r>
              <a:rPr lang="uk-UA" sz="1400" b="1" dirty="0" smtClean="0"/>
              <a:t>економічна, юридична,</a:t>
            </a:r>
          </a:p>
          <a:p>
            <a:r>
              <a:rPr lang="uk-UA" sz="1400" b="1" dirty="0"/>
              <a:t>	</a:t>
            </a:r>
            <a:r>
              <a:rPr lang="uk-UA" sz="1400" b="1" dirty="0" smtClean="0"/>
              <a:t>                     організаційна, соціальна.</a:t>
            </a:r>
            <a:endParaRPr lang="uk-UA" sz="14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uk-UA" sz="1600" b="1" dirty="0" smtClean="0"/>
              <a:t>Моделі</a:t>
            </a:r>
            <a:r>
              <a:rPr lang="uk-UA" sz="1400" b="1" dirty="0" smtClean="0"/>
              <a:t>  (1-8) організації інноваційної</a:t>
            </a:r>
            <a:r>
              <a:rPr lang="ru-RU" sz="1400" b="1" dirty="0" smtClean="0"/>
              <a:t> </a:t>
            </a:r>
            <a:r>
              <a:rPr lang="uk-UA" sz="1400" b="1" dirty="0"/>
              <a:t>т</a:t>
            </a:r>
            <a:r>
              <a:rPr lang="ru-RU" sz="1400" b="1" dirty="0"/>
              <a:t>а </a:t>
            </a:r>
            <a:r>
              <a:rPr lang="ru-RU" sz="1400" b="1" dirty="0" smtClean="0"/>
              <a:t>		   </a:t>
            </a:r>
            <a:r>
              <a:rPr lang="uk-UA" sz="1400" b="1" dirty="0" smtClean="0"/>
              <a:t>підприємницької діяльності  </a:t>
            </a:r>
            <a:r>
              <a:rPr lang="ru-RU" sz="1400" b="1" dirty="0" smtClean="0"/>
              <a:t>ІТ </a:t>
            </a:r>
            <a:r>
              <a:rPr lang="ru-RU" sz="1400" b="1" dirty="0"/>
              <a:t>–</a:t>
            </a:r>
            <a:r>
              <a:rPr lang="uk-UA" sz="1400" b="1" dirty="0"/>
              <a:t> </a:t>
            </a:r>
            <a:r>
              <a:rPr lang="uk-UA" sz="1400" b="1" dirty="0" smtClean="0"/>
              <a:t>		   студентів </a:t>
            </a:r>
            <a:r>
              <a:rPr lang="ru-RU" sz="1400" b="1" dirty="0" smtClean="0"/>
              <a:t>(</a:t>
            </a:r>
            <a:r>
              <a:rPr lang="uk-UA" sz="1400" b="1" dirty="0"/>
              <a:t>Звіт</a:t>
            </a:r>
            <a:r>
              <a:rPr lang="ru-RU" sz="1400" b="1" dirty="0"/>
              <a:t> </a:t>
            </a:r>
            <a:r>
              <a:rPr lang="en-US" sz="1400" b="1" dirty="0"/>
              <a:t>WP3</a:t>
            </a:r>
            <a:r>
              <a:rPr lang="ru-RU" sz="1400" b="1" dirty="0"/>
              <a:t>) </a:t>
            </a:r>
            <a:r>
              <a:rPr lang="ru-RU" sz="1400" b="1" dirty="0" smtClean="0"/>
              <a:t>.</a:t>
            </a:r>
            <a:endParaRPr lang="ru-RU" sz="1400" b="1" dirty="0"/>
          </a:p>
        </p:txBody>
      </p:sp>
      <p:sp>
        <p:nvSpPr>
          <p:cNvPr id="5" name="Стрелка вниз 4"/>
          <p:cNvSpPr/>
          <p:nvPr/>
        </p:nvSpPr>
        <p:spPr>
          <a:xfrm>
            <a:off x="3995936" y="3717032"/>
            <a:ext cx="93610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5724" y="3933056"/>
            <a:ext cx="235578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Навчання 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831504" y="4653136"/>
            <a:ext cx="25086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Консультування 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267131" y="5445224"/>
            <a:ext cx="25086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Експертиза 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4736244" y="4610580"/>
            <a:ext cx="25086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Використання 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599808" y="3933056"/>
            <a:ext cx="25086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Інвестування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131840" y="4263479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РОЛІ </a:t>
            </a:r>
            <a:r>
              <a:rPr lang="en-US" sz="2400" b="1" dirty="0" smtClean="0"/>
              <a:t>IT-</a:t>
            </a:r>
            <a:r>
              <a:rPr lang="uk-UA" sz="2400" b="1" dirty="0" smtClean="0"/>
              <a:t>компанії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61942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107504" y="2564904"/>
            <a:ext cx="8856984" cy="35283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Методики залучення </a:t>
            </a:r>
            <a:r>
              <a:rPr lang="en-US" dirty="0" smtClean="0"/>
              <a:t>IT-</a:t>
            </a:r>
            <a:r>
              <a:rPr lang="uk-UA" dirty="0" smtClean="0"/>
              <a:t>компанії для виконання певної ролі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347864" y="1556792"/>
            <a:ext cx="235578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РОЛЬ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652120" y="4254187"/>
            <a:ext cx="432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…</a:t>
            </a:r>
            <a:endParaRPr lang="ru-RU" sz="2400" b="1" dirty="0" smtClean="0"/>
          </a:p>
          <a:p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034069" y="2650697"/>
            <a:ext cx="3003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Каталог методик залучення</a:t>
            </a:r>
            <a:endParaRPr lang="ru-RU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23528" y="3143848"/>
            <a:ext cx="2592288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285262" y="3647904"/>
            <a:ext cx="1234510" cy="18722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972086" y="3228174"/>
            <a:ext cx="1391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u="sng" dirty="0" smtClean="0">
                <a:solidFill>
                  <a:schemeClr val="bg1"/>
                </a:solidFill>
              </a:rPr>
              <a:t>Методика</a:t>
            </a:r>
            <a:r>
              <a:rPr lang="en-US" b="1" u="sng" dirty="0" smtClean="0">
                <a:solidFill>
                  <a:schemeClr val="bg1"/>
                </a:solidFill>
              </a:rPr>
              <a:t> </a:t>
            </a:r>
            <a:r>
              <a:rPr lang="uk-UA" b="1" dirty="0">
                <a:solidFill>
                  <a:schemeClr val="bg1"/>
                </a:solidFill>
              </a:rPr>
              <a:t>1</a:t>
            </a:r>
            <a:endParaRPr lang="ru-RU" b="1" u="sng" dirty="0">
              <a:solidFill>
                <a:schemeClr val="bg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129165" y="3791920"/>
            <a:ext cx="1234510" cy="18722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925222" y="3935936"/>
            <a:ext cx="1234510" cy="18722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1038699" y="3933056"/>
            <a:ext cx="10268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>
                <a:solidFill>
                  <a:schemeClr val="accent1">
                    <a:lumMod val="75000"/>
                  </a:schemeClr>
                </a:solidFill>
              </a:rPr>
              <a:t>Алгоритм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034069" y="3140968"/>
            <a:ext cx="2592288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995803" y="3645024"/>
            <a:ext cx="1234510" cy="18722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3682628" y="3225294"/>
            <a:ext cx="1391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u="sng" dirty="0" smtClean="0">
                <a:solidFill>
                  <a:schemeClr val="bg1"/>
                </a:solidFill>
              </a:rPr>
              <a:t>Методика</a:t>
            </a:r>
            <a:r>
              <a:rPr lang="en-US" b="1" u="sng" dirty="0" smtClean="0">
                <a:solidFill>
                  <a:schemeClr val="bg1"/>
                </a:solidFill>
              </a:rPr>
              <a:t> </a:t>
            </a:r>
            <a:r>
              <a:rPr lang="uk-UA" b="1" dirty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  <a:p>
            <a:endParaRPr lang="ru-RU" b="1" u="sng" dirty="0">
              <a:solidFill>
                <a:schemeClr val="bg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839706" y="3789040"/>
            <a:ext cx="1234510" cy="18722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3635763" y="3933056"/>
            <a:ext cx="1234510" cy="18722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3749240" y="3930176"/>
            <a:ext cx="10268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>
                <a:solidFill>
                  <a:schemeClr val="accent1">
                    <a:lumMod val="75000"/>
                  </a:schemeClr>
                </a:solidFill>
              </a:rPr>
              <a:t>Алгоритм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156176" y="3140968"/>
            <a:ext cx="2592288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7117910" y="3645024"/>
            <a:ext cx="1234510" cy="18722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6804734" y="3225294"/>
            <a:ext cx="1547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u="sng" dirty="0" smtClean="0">
                <a:solidFill>
                  <a:schemeClr val="bg1"/>
                </a:solidFill>
              </a:rPr>
              <a:t>Методика</a:t>
            </a:r>
            <a:r>
              <a:rPr lang="en-US" b="1" u="sng" dirty="0" smtClean="0">
                <a:solidFill>
                  <a:schemeClr val="bg1"/>
                </a:solidFill>
              </a:rPr>
              <a:t> </a:t>
            </a:r>
            <a:r>
              <a:rPr lang="en-US" sz="1600" b="1" dirty="0">
                <a:solidFill>
                  <a:schemeClr val="bg1"/>
                </a:solidFill>
              </a:rPr>
              <a:t>N</a:t>
            </a:r>
            <a:endParaRPr lang="ru-RU" sz="1600" b="1" dirty="0">
              <a:solidFill>
                <a:schemeClr val="bg1"/>
              </a:solidFill>
            </a:endParaRPr>
          </a:p>
          <a:p>
            <a:r>
              <a:rPr lang="en-US" b="1" u="sng" dirty="0" smtClean="0">
                <a:solidFill>
                  <a:schemeClr val="bg1"/>
                </a:solidFill>
              </a:rPr>
              <a:t> </a:t>
            </a:r>
            <a:endParaRPr lang="ru-RU" b="1" u="sng" dirty="0">
              <a:solidFill>
                <a:schemeClr val="bg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961813" y="3789040"/>
            <a:ext cx="1234510" cy="18722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6757870" y="3933056"/>
            <a:ext cx="1234510" cy="18722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6871347" y="3930176"/>
            <a:ext cx="10268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>
                <a:solidFill>
                  <a:schemeClr val="accent1">
                    <a:lumMod val="75000"/>
                  </a:schemeClr>
                </a:solidFill>
              </a:rPr>
              <a:t>Алгоритм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69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7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5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75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25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75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25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2" grpId="0"/>
      <p:bldP spid="21" grpId="0"/>
      <p:bldP spid="22" grpId="0" animBg="1"/>
      <p:bldP spid="23" grpId="0" animBg="1"/>
      <p:bldP spid="24" grpId="0"/>
      <p:bldP spid="25" grpId="0" animBg="1"/>
      <p:bldP spid="26" grpId="0" animBg="1"/>
      <p:bldP spid="28" grpId="0"/>
      <p:bldP spid="29" grpId="0" animBg="1"/>
      <p:bldP spid="30" grpId="0" animBg="1"/>
      <p:bldP spid="31" grpId="0"/>
      <p:bldP spid="32" grpId="0" animBg="1"/>
      <p:bldP spid="33" grpId="0" animBg="1"/>
      <p:bldP spid="35" grpId="0"/>
      <p:bldP spid="36" grpId="0" animBg="1"/>
      <p:bldP spid="37" grpId="0" animBg="1"/>
      <p:bldP spid="38" grpId="0"/>
      <p:bldP spid="39" grpId="0" animBg="1"/>
      <p:bldP spid="40" grpId="0" animBg="1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Методика 1 для ролі «Навчання»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99552"/>
            <a:ext cx="8229600" cy="493776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uk-UA" b="1" i="1" u="sng" dirty="0"/>
              <a:t>Роль</a:t>
            </a:r>
            <a:r>
              <a:rPr lang="uk-UA" b="1" i="1" dirty="0"/>
              <a:t>: </a:t>
            </a:r>
            <a:r>
              <a:rPr lang="uk-UA" dirty="0"/>
              <a:t>Навчання </a:t>
            </a:r>
            <a:endParaRPr lang="ru-RU" dirty="0"/>
          </a:p>
          <a:p>
            <a:pPr>
              <a:buFont typeface="Wingdings" pitchFamily="2" charset="2"/>
              <a:buChar char="q"/>
            </a:pPr>
            <a:r>
              <a:rPr lang="uk-UA" b="1" i="1" u="sng" dirty="0"/>
              <a:t>Мета</a:t>
            </a:r>
            <a:r>
              <a:rPr lang="uk-UA" b="1" i="1" dirty="0"/>
              <a:t>:</a:t>
            </a:r>
            <a:r>
              <a:rPr lang="uk-UA" i="1" dirty="0"/>
              <a:t> </a:t>
            </a:r>
            <a:r>
              <a:rPr lang="uk-UA" dirty="0"/>
              <a:t>Створення більш якісних конкурентоспроможних інноваційних продуктів</a:t>
            </a:r>
            <a:endParaRPr lang="ru-RU" dirty="0"/>
          </a:p>
          <a:p>
            <a:pPr>
              <a:buFont typeface="Wingdings" pitchFamily="2" charset="2"/>
              <a:buChar char="q"/>
            </a:pPr>
            <a:r>
              <a:rPr lang="uk-UA" b="1" i="1" u="sng" dirty="0"/>
              <a:t>Форма партнерства</a:t>
            </a:r>
            <a:r>
              <a:rPr lang="uk-UA" b="1" i="1" dirty="0"/>
              <a:t>:</a:t>
            </a:r>
            <a:r>
              <a:rPr lang="uk-UA" i="1" dirty="0"/>
              <a:t> </a:t>
            </a:r>
            <a:r>
              <a:rPr lang="uk-UA" dirty="0" smtClean="0"/>
              <a:t>Залучання до навчального процесу провідних спеціалістів для проведення сумісних проектів, науково-дослідних та наукових робіт.</a:t>
            </a:r>
          </a:p>
          <a:p>
            <a:pPr>
              <a:buFont typeface="Wingdings" pitchFamily="2" charset="2"/>
              <a:buChar char="q"/>
            </a:pPr>
            <a:r>
              <a:rPr lang="uk-UA" b="1" i="1" u="sng" dirty="0" smtClean="0"/>
              <a:t>Алгоритм</a:t>
            </a:r>
            <a:r>
              <a:rPr lang="uk-UA" b="1" i="1" dirty="0" smtClean="0"/>
              <a:t>:</a:t>
            </a:r>
            <a:endParaRPr lang="ru-RU" b="1" dirty="0"/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Університет, використовуючи інформаційну структуру (Центр Трансферу Технологій), залучає ІТ компанію для виконання ролі Навчання.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ІТ Компанія пропонує рішення щодо створення інноваційного проекту із залученням студентів Університету. 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Університет надає приміщення та призначає куратора, що регулює взаємодію ІТ Компанії  та компетентної групи студентів. 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505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Методика 2 </a:t>
            </a:r>
            <a:r>
              <a:rPr lang="uk-UA" dirty="0"/>
              <a:t>для ролі «Навчання»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77104"/>
            <a:ext cx="8229600" cy="5032216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uk-UA" b="1" i="1" u="sng" dirty="0"/>
              <a:t>Роль</a:t>
            </a:r>
            <a:r>
              <a:rPr lang="uk-UA" b="1" i="1" dirty="0"/>
              <a:t>:</a:t>
            </a:r>
            <a:r>
              <a:rPr lang="uk-UA" i="1" dirty="0"/>
              <a:t> </a:t>
            </a:r>
            <a:r>
              <a:rPr lang="uk-UA" dirty="0"/>
              <a:t>Навчання</a:t>
            </a:r>
            <a:endParaRPr lang="ru-RU" dirty="0"/>
          </a:p>
          <a:p>
            <a:pPr>
              <a:buFont typeface="Wingdings" pitchFamily="2" charset="2"/>
              <a:buChar char="q"/>
            </a:pPr>
            <a:r>
              <a:rPr lang="uk-UA" b="1" i="1" u="sng" dirty="0"/>
              <a:t>Мета</a:t>
            </a:r>
            <a:r>
              <a:rPr lang="uk-UA" b="1" i="1" dirty="0"/>
              <a:t>:</a:t>
            </a:r>
            <a:r>
              <a:rPr lang="uk-UA" i="1" dirty="0"/>
              <a:t> </a:t>
            </a:r>
            <a:r>
              <a:rPr lang="uk-UA" dirty="0"/>
              <a:t>Отримання більш кваліфікованих працівників</a:t>
            </a:r>
            <a:endParaRPr lang="ru-RU" dirty="0"/>
          </a:p>
          <a:p>
            <a:pPr>
              <a:buFont typeface="Wingdings" pitchFamily="2" charset="2"/>
              <a:buChar char="q"/>
            </a:pPr>
            <a:r>
              <a:rPr lang="uk-UA" b="1" i="1" u="sng" dirty="0"/>
              <a:t>Форма партнерства</a:t>
            </a:r>
            <a:r>
              <a:rPr lang="uk-UA" b="1" i="1" dirty="0"/>
              <a:t>:</a:t>
            </a:r>
            <a:r>
              <a:rPr lang="uk-UA" i="1" dirty="0"/>
              <a:t> </a:t>
            </a:r>
            <a:r>
              <a:rPr lang="uk-UA" dirty="0" smtClean="0"/>
              <a:t>Довготривалі програми підготовки фахівців. Відкриття нових спеціальностей та </a:t>
            </a:r>
            <a:r>
              <a:rPr lang="uk-UA" dirty="0" err="1" smtClean="0"/>
              <a:t>спеціалізацій</a:t>
            </a:r>
            <a:r>
              <a:rPr lang="uk-UA" dirty="0" smtClean="0"/>
              <a:t>, введення нових курсів в навчальні плани.</a:t>
            </a:r>
          </a:p>
          <a:p>
            <a:pPr>
              <a:buFont typeface="Wingdings" pitchFamily="2" charset="2"/>
              <a:buChar char="q"/>
            </a:pPr>
            <a:r>
              <a:rPr lang="uk-UA" b="1" i="1" u="sng" dirty="0" smtClean="0"/>
              <a:t>Алгоритм </a:t>
            </a:r>
            <a:r>
              <a:rPr lang="uk-UA" b="1" i="1" dirty="0" smtClean="0"/>
              <a:t>:</a:t>
            </a:r>
            <a:endParaRPr lang="ru-RU" b="1" dirty="0"/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Університет публікує в </a:t>
            </a:r>
            <a:r>
              <a:rPr lang="uk-UA" dirty="0" err="1"/>
              <a:t>інтернет</a:t>
            </a:r>
            <a:r>
              <a:rPr lang="uk-UA" dirty="0"/>
              <a:t> просторі (наприклад, офіційна сторінка) інформаційний пакет щодо підготовки фахівців певного напряму </a:t>
            </a:r>
            <a:r>
              <a:rPr lang="en-US" dirty="0"/>
              <a:t>IT</a:t>
            </a:r>
            <a:r>
              <a:rPr lang="uk-UA" dirty="0"/>
              <a:t> галузі знань. 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ІТ Компанія звертається до Університету із запитом на додаткову підготовку компетентної групи фахівців.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ІТ Компанія формулює додаткову програму навчання та погоджує її із навчальними планами установи. 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Університет забезпечує ресурси (територія, викладачі).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Університет забезпечує підготовку кадрів за погодженими програмами навчання.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816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Результуючий</a:t>
            </a:r>
            <a:r>
              <a:rPr lang="ru-RU" dirty="0" smtClean="0"/>
              <a:t> документ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Загальні</a:t>
            </a:r>
            <a:r>
              <a:rPr lang="ru-RU" dirty="0" smtClean="0"/>
              <a:t> </a:t>
            </a:r>
            <a:r>
              <a:rPr lang="uk-UA" dirty="0" smtClean="0"/>
              <a:t>поняття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uk-UA" dirty="0" smtClean="0"/>
              <a:t>визначення</a:t>
            </a:r>
          </a:p>
          <a:p>
            <a:r>
              <a:rPr lang="ru-RU" dirty="0" smtClean="0"/>
              <a:t>Каталог методик </a:t>
            </a:r>
            <a:r>
              <a:rPr lang="uk-UA" dirty="0" smtClean="0"/>
              <a:t>залучення</a:t>
            </a:r>
            <a:r>
              <a:rPr lang="ru-RU" dirty="0" smtClean="0"/>
              <a:t> </a:t>
            </a:r>
            <a:r>
              <a:rPr lang="en-US" dirty="0"/>
              <a:t>IT-</a:t>
            </a:r>
            <a:r>
              <a:rPr lang="uk-UA" dirty="0" smtClean="0"/>
              <a:t>компаній</a:t>
            </a:r>
            <a:endParaRPr lang="ru-RU" dirty="0" smtClean="0"/>
          </a:p>
          <a:p>
            <a:r>
              <a:rPr lang="en-US" dirty="0" smtClean="0"/>
              <a:t>Best cases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Дякуємо</a:t>
            </a:r>
            <a:r>
              <a:rPr lang="ru-RU" dirty="0" smtClean="0"/>
              <a:t> за </a:t>
            </a:r>
            <a:r>
              <a:rPr lang="uk-UA" dirty="0" smtClean="0"/>
              <a:t>увагу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Рисунок 3" descr="logoOPU_b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4869280"/>
            <a:ext cx="968388" cy="10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3627</TotalTime>
  <Words>316</Words>
  <Application>Microsoft Office PowerPoint</Application>
  <PresentationFormat>Экран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Начальная</vt:lpstr>
      <vt:lpstr>Метод залучення компаній для підтримки студентських інновацій Company network for supporting students innovation </vt:lpstr>
      <vt:lpstr>Що таке метод </vt:lpstr>
      <vt:lpstr>Аналіз звіту WP3 та визначення ролей, які може виконувати IT-компанія (ІТК) </vt:lpstr>
      <vt:lpstr>Методики залучення IT-компанії для виконання певної ролі </vt:lpstr>
      <vt:lpstr>Методика 1 для ролі «Навчання»</vt:lpstr>
      <vt:lpstr>Методика 2 для ролі «Навчання»</vt:lpstr>
      <vt:lpstr>Результуючий документ</vt:lpstr>
      <vt:lpstr>Дякуємо за увагу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network for supporting students innovation</dc:title>
  <dc:creator>Aleksandra</dc:creator>
  <cp:lastModifiedBy>Aleksandra</cp:lastModifiedBy>
  <cp:revision>29</cp:revision>
  <dcterms:created xsi:type="dcterms:W3CDTF">2014-05-09T12:12:36Z</dcterms:created>
  <dcterms:modified xsi:type="dcterms:W3CDTF">2014-05-14T19:17:01Z</dcterms:modified>
</cp:coreProperties>
</file>